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13"/>
  </p:notesMasterIdLst>
  <p:sldIdLst>
    <p:sldId id="258" r:id="rId2"/>
    <p:sldId id="257" r:id="rId3"/>
    <p:sldId id="263" r:id="rId4"/>
    <p:sldId id="266" r:id="rId5"/>
    <p:sldId id="259" r:id="rId6"/>
    <p:sldId id="260" r:id="rId7"/>
    <p:sldId id="265" r:id="rId8"/>
    <p:sldId id="262" r:id="rId9"/>
    <p:sldId id="267" r:id="rId10"/>
    <p:sldId id="268" r:id="rId11"/>
    <p:sldId id="269" r:id="rId12"/>
  </p:sldIdLst>
  <p:sldSz cx="10799763" cy="8280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  <a:srgbClr val="2C7FB8"/>
    <a:srgbClr val="70AD47"/>
    <a:srgbClr val="1338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0"/>
  </p:normalViewPr>
  <p:slideViewPr>
    <p:cSldViewPr snapToGrid="0" snapToObjects="1">
      <p:cViewPr varScale="1">
        <p:scale>
          <a:sx n="84" d="100"/>
          <a:sy n="84" d="100"/>
        </p:scale>
        <p:origin x="20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00F782-1184-2B43-94CE-7290C79F79B1}" type="datetimeFigureOut">
              <a:rPr lang="en-US" smtClean="0"/>
              <a:t>5/7/21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7638" y="1143000"/>
            <a:ext cx="4022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D275CE-FE7C-3247-935B-2262F68DB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9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7638" y="1143000"/>
            <a:ext cx="40227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275CE-FE7C-3247-935B-2262F68DB3B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964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7638" y="1143000"/>
            <a:ext cx="40227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275CE-FE7C-3247-935B-2262F68DB3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73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355149"/>
            <a:ext cx="9179799" cy="2882806"/>
          </a:xfrm>
        </p:spPr>
        <p:txBody>
          <a:bodyPr anchor="b"/>
          <a:lstStyle>
            <a:lvl1pPr algn="ctr">
              <a:defRPr sz="708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4349128"/>
            <a:ext cx="8099822" cy="1999179"/>
          </a:xfrm>
        </p:spPr>
        <p:txBody>
          <a:bodyPr/>
          <a:lstStyle>
            <a:lvl1pPr marL="0" indent="0" algn="ctr">
              <a:buNone/>
              <a:defRPr sz="2835"/>
            </a:lvl1pPr>
            <a:lvl2pPr marL="539999" indent="0" algn="ctr">
              <a:buNone/>
              <a:defRPr sz="2362"/>
            </a:lvl2pPr>
            <a:lvl3pPr marL="1079998" indent="0" algn="ctr">
              <a:buNone/>
              <a:defRPr sz="2126"/>
            </a:lvl3pPr>
            <a:lvl4pPr marL="1619997" indent="0" algn="ctr">
              <a:buNone/>
              <a:defRPr sz="1890"/>
            </a:lvl4pPr>
            <a:lvl5pPr marL="2159996" indent="0" algn="ctr">
              <a:buNone/>
              <a:defRPr sz="1890"/>
            </a:lvl5pPr>
            <a:lvl6pPr marL="2699995" indent="0" algn="ctr">
              <a:buNone/>
              <a:defRPr sz="1890"/>
            </a:lvl6pPr>
            <a:lvl7pPr marL="3239994" indent="0" algn="ctr">
              <a:buNone/>
              <a:defRPr sz="1890"/>
            </a:lvl7pPr>
            <a:lvl8pPr marL="3779992" indent="0" algn="ctr">
              <a:buNone/>
              <a:defRPr sz="1890"/>
            </a:lvl8pPr>
            <a:lvl9pPr marL="4319991" indent="0" algn="ctr">
              <a:buNone/>
              <a:defRPr sz="189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5/7/21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0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5/7/21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676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440855"/>
            <a:ext cx="2328699" cy="7017256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440855"/>
            <a:ext cx="6851100" cy="7017256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5/7/21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661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5/7/21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3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2064352"/>
            <a:ext cx="9314796" cy="3444416"/>
          </a:xfrm>
        </p:spPr>
        <p:txBody>
          <a:bodyPr anchor="b"/>
          <a:lstStyle>
            <a:lvl1pPr>
              <a:defRPr sz="708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5541353"/>
            <a:ext cx="9314796" cy="1811337"/>
          </a:xfrm>
        </p:spPr>
        <p:txBody>
          <a:bodyPr/>
          <a:lstStyle>
            <a:lvl1pPr marL="0" indent="0">
              <a:buNone/>
              <a:defRPr sz="2835">
                <a:solidFill>
                  <a:schemeClr val="tx1"/>
                </a:solidFill>
              </a:defRPr>
            </a:lvl1pPr>
            <a:lvl2pPr marL="539999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2pPr>
            <a:lvl3pPr marL="1079998" indent="0">
              <a:buNone/>
              <a:defRPr sz="2126">
                <a:solidFill>
                  <a:schemeClr val="tx1">
                    <a:tint val="75000"/>
                  </a:schemeClr>
                </a:solidFill>
              </a:defRPr>
            </a:lvl3pPr>
            <a:lvl4pPr marL="161999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4pPr>
            <a:lvl5pPr marL="2159996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5pPr>
            <a:lvl6pPr marL="2699995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6pPr>
            <a:lvl7pPr marL="3239994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7pPr>
            <a:lvl8pPr marL="3779992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8pPr>
            <a:lvl9pPr marL="4319991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5/7/21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522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2204273"/>
            <a:ext cx="4589899" cy="52538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2204273"/>
            <a:ext cx="4589899" cy="52538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5/7/21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689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40856"/>
            <a:ext cx="9314796" cy="160049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2029849"/>
            <a:ext cx="4568805" cy="994797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3024646"/>
            <a:ext cx="4568805" cy="444879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2029849"/>
            <a:ext cx="4591306" cy="994797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3024646"/>
            <a:ext cx="4591306" cy="444879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5/7/21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00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5/7/21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3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5/7/21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283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552027"/>
            <a:ext cx="3483205" cy="1932093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1192226"/>
            <a:ext cx="5467380" cy="5884451"/>
          </a:xfrm>
        </p:spPr>
        <p:txBody>
          <a:bodyPr/>
          <a:lstStyle>
            <a:lvl1pPr>
              <a:defRPr sz="3780"/>
            </a:lvl1pPr>
            <a:lvl2pPr>
              <a:defRPr sz="3307"/>
            </a:lvl2pPr>
            <a:lvl3pPr>
              <a:defRPr sz="2835"/>
            </a:lvl3pPr>
            <a:lvl4pPr>
              <a:defRPr sz="2362"/>
            </a:lvl4pPr>
            <a:lvl5pPr>
              <a:defRPr sz="2362"/>
            </a:lvl5pPr>
            <a:lvl6pPr>
              <a:defRPr sz="2362"/>
            </a:lvl6pPr>
            <a:lvl7pPr>
              <a:defRPr sz="2362"/>
            </a:lvl7pPr>
            <a:lvl8pPr>
              <a:defRPr sz="2362"/>
            </a:lvl8pPr>
            <a:lvl9pPr>
              <a:defRPr sz="2362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484120"/>
            <a:ext cx="3483205" cy="4602140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5/7/21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445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552027"/>
            <a:ext cx="3483205" cy="1932093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1192226"/>
            <a:ext cx="5467380" cy="5884451"/>
          </a:xfrm>
        </p:spPr>
        <p:txBody>
          <a:bodyPr anchor="t"/>
          <a:lstStyle>
            <a:lvl1pPr marL="0" indent="0">
              <a:buNone/>
              <a:defRPr sz="3780"/>
            </a:lvl1pPr>
            <a:lvl2pPr marL="539999" indent="0">
              <a:buNone/>
              <a:defRPr sz="3307"/>
            </a:lvl2pPr>
            <a:lvl3pPr marL="1079998" indent="0">
              <a:buNone/>
              <a:defRPr sz="2835"/>
            </a:lvl3pPr>
            <a:lvl4pPr marL="1619997" indent="0">
              <a:buNone/>
              <a:defRPr sz="2362"/>
            </a:lvl4pPr>
            <a:lvl5pPr marL="2159996" indent="0">
              <a:buNone/>
              <a:defRPr sz="2362"/>
            </a:lvl5pPr>
            <a:lvl6pPr marL="2699995" indent="0">
              <a:buNone/>
              <a:defRPr sz="2362"/>
            </a:lvl6pPr>
            <a:lvl7pPr marL="3239994" indent="0">
              <a:buNone/>
              <a:defRPr sz="2362"/>
            </a:lvl7pPr>
            <a:lvl8pPr marL="3779992" indent="0">
              <a:buNone/>
              <a:defRPr sz="2362"/>
            </a:lvl8pPr>
            <a:lvl9pPr marL="4319991" indent="0">
              <a:buNone/>
              <a:defRPr sz="2362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484120"/>
            <a:ext cx="3483205" cy="4602140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5/7/21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04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440856"/>
            <a:ext cx="9314796" cy="1600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2204273"/>
            <a:ext cx="9314796" cy="525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7674706"/>
            <a:ext cx="2429947" cy="440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9DA69-8683-9249-8508-E1B21893E8F4}" type="datetimeFigureOut">
              <a:rPr lang="en-US" smtClean="0"/>
              <a:t>5/7/21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7674706"/>
            <a:ext cx="3644920" cy="440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7674706"/>
            <a:ext cx="2429947" cy="440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51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1079998" rtl="0" eaLnBrk="1" latinLnBrk="0" hangingPunct="1">
        <a:lnSpc>
          <a:spcPct val="90000"/>
        </a:lnSpc>
        <a:spcBef>
          <a:spcPct val="0"/>
        </a:spcBef>
        <a:buNone/>
        <a:defRPr sz="51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999" indent="-269999" algn="l" defTabSz="1079998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1pPr>
      <a:lvl2pPr marL="809998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349997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3pPr>
      <a:lvl4pPr marL="1889996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429995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969994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509993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4049992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589991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1pPr>
      <a:lvl2pPr marL="539999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2pPr>
      <a:lvl3pPr marL="1079998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3pPr>
      <a:lvl4pPr marL="1619997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159996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699995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239994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3779992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319991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B63CD3-A90F-4B41-929C-921410EB0CBF}"/>
              </a:ext>
            </a:extLst>
          </p:cNvPr>
          <p:cNvSpPr txBox="1"/>
          <p:nvPr/>
        </p:nvSpPr>
        <p:spPr>
          <a:xfrm>
            <a:off x="949801" y="7000397"/>
            <a:ext cx="89001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i="1" dirty="0"/>
              <a:t>Fig1: </a:t>
            </a:r>
            <a:r>
              <a:rPr lang="en-GB" sz="2800" i="1" dirty="0"/>
              <a:t>Hierarchal relationship of the 23 existing subclades of the cosmopolitan clade</a:t>
            </a:r>
            <a:endParaRPr lang="en-US" sz="2800" dirty="0"/>
          </a:p>
        </p:txBody>
      </p:sp>
      <p:pic>
        <p:nvPicPr>
          <p:cNvPr id="7" name="Picture 6" descr="Chart, sunburst chart&#10;&#10;Description automatically generated">
            <a:extLst>
              <a:ext uri="{FF2B5EF4-FFF2-40B4-BE49-F238E27FC236}">
                <a16:creationId xmlns:a16="http://schemas.microsoft.com/office/drawing/2014/main" id="{BA939515-1C3A-7F48-9948-17FFAA6CF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845" y="0"/>
            <a:ext cx="7000399" cy="70003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CDBE7F-679E-AC40-B585-B1BBB6C4CB61}"/>
              </a:ext>
            </a:extLst>
          </p:cNvPr>
          <p:cNvSpPr/>
          <p:nvPr/>
        </p:nvSpPr>
        <p:spPr>
          <a:xfrm>
            <a:off x="4348319" y="3202326"/>
            <a:ext cx="1524000" cy="595745"/>
          </a:xfrm>
          <a:prstGeom prst="rect">
            <a:avLst/>
          </a:prstGeom>
          <a:solidFill>
            <a:srgbClr val="2C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Cosmopolitan</a:t>
            </a:r>
          </a:p>
        </p:txBody>
      </p:sp>
    </p:spTree>
    <p:extLst>
      <p:ext uri="{BB962C8B-B14F-4D97-AF65-F5344CB8AC3E}">
        <p14:creationId xmlns:p14="http://schemas.microsoft.com/office/powerpoint/2010/main" val="2613144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A65F2B66-B4E3-8849-AA06-1A92ADEAA3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70" r="29330"/>
          <a:stretch/>
        </p:blipFill>
        <p:spPr>
          <a:xfrm>
            <a:off x="114300" y="0"/>
            <a:ext cx="5399881" cy="614997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ABC89D5F-D311-BB42-89ED-2E108748B7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852" t="33333" b="31250"/>
          <a:stretch/>
        </p:blipFill>
        <p:spPr>
          <a:xfrm>
            <a:off x="114300" y="1132234"/>
            <a:ext cx="800100" cy="18141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11D7E1-27E7-AA40-A498-F954A431CB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50" r="17750"/>
          <a:stretch/>
        </p:blipFill>
        <p:spPr>
          <a:xfrm>
            <a:off x="5514181" y="0"/>
            <a:ext cx="5285582" cy="61499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9BD777-162D-9049-8C72-6EAEB2BB32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000" t="43950" b="44575"/>
          <a:stretch/>
        </p:blipFill>
        <p:spPr>
          <a:xfrm>
            <a:off x="6169615" y="796478"/>
            <a:ext cx="1375831" cy="92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59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600EB17-23E8-5E42-AC63-32C1F1745D1D}"/>
              </a:ext>
            </a:extLst>
          </p:cNvPr>
          <p:cNvSpPr/>
          <p:nvPr/>
        </p:nvSpPr>
        <p:spPr>
          <a:xfrm>
            <a:off x="548640" y="822960"/>
            <a:ext cx="2011680" cy="9906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Sequences from GenBank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4DD40BD-72B9-314C-B7C5-DC969CA4D1BD}"/>
              </a:ext>
            </a:extLst>
          </p:cNvPr>
          <p:cNvSpPr/>
          <p:nvPr/>
        </p:nvSpPr>
        <p:spPr>
          <a:xfrm>
            <a:off x="548640" y="2529840"/>
            <a:ext cx="2011680" cy="9906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interface to database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4B6D3AB-B6EB-024E-9A6A-2DF8429215A2}"/>
              </a:ext>
            </a:extLst>
          </p:cNvPr>
          <p:cNvSpPr/>
          <p:nvPr/>
        </p:nvSpPr>
        <p:spPr>
          <a:xfrm>
            <a:off x="548640" y="4264660"/>
            <a:ext cx="2011680" cy="113029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Downloadable sequences, metadata and alignments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47BCE25-60D1-0541-B9D8-55E6A8BB6C8B}"/>
              </a:ext>
            </a:extLst>
          </p:cNvPr>
          <p:cNvSpPr/>
          <p:nvPr/>
        </p:nvSpPr>
        <p:spPr>
          <a:xfrm>
            <a:off x="6050280" y="822960"/>
            <a:ext cx="2011680" cy="9906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 alignments, trees and sequences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3DF1EC-C629-F345-AF6A-B8B97B9D5B96}"/>
              </a:ext>
            </a:extLst>
          </p:cNvPr>
          <p:cNvSpPr/>
          <p:nvPr/>
        </p:nvSpPr>
        <p:spPr>
          <a:xfrm>
            <a:off x="3388201" y="2529840"/>
            <a:ext cx="2011680" cy="9906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input sequences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DA1BE9D-6FFF-B646-8187-805F626944EC}"/>
              </a:ext>
            </a:extLst>
          </p:cNvPr>
          <p:cNvSpPr/>
          <p:nvPr/>
        </p:nvSpPr>
        <p:spPr>
          <a:xfrm>
            <a:off x="6050280" y="2529840"/>
            <a:ext cx="2011680" cy="9906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sequences compared to references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CA8337D-DF6D-7A40-8CD1-10D61EDB99E7}"/>
              </a:ext>
            </a:extLst>
          </p:cNvPr>
          <p:cNvSpPr/>
          <p:nvPr/>
        </p:nvSpPr>
        <p:spPr>
          <a:xfrm>
            <a:off x="8330883" y="4391659"/>
            <a:ext cx="2011680" cy="9906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Placement in phylogenetic tree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B7CEC9A-6480-E449-BB63-E8133B5A5ACE}"/>
              </a:ext>
            </a:extLst>
          </p:cNvPr>
          <p:cNvSpPr/>
          <p:nvPr/>
        </p:nvSpPr>
        <p:spPr>
          <a:xfrm>
            <a:off x="6050280" y="4404359"/>
            <a:ext cx="2011680" cy="9906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Clade assignment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0887EB1-3B3C-3E4F-8AA1-27BE5652F011}"/>
              </a:ext>
            </a:extLst>
          </p:cNvPr>
          <p:cNvSpPr/>
          <p:nvPr/>
        </p:nvSpPr>
        <p:spPr>
          <a:xfrm>
            <a:off x="3388201" y="4264661"/>
            <a:ext cx="2011680" cy="113029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Genome visualization and comparison to reference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FE97CD-BFB5-C34C-9203-E7CCBD7C1C79}"/>
              </a:ext>
            </a:extLst>
          </p:cNvPr>
          <p:cNvCxnSpPr>
            <a:stCxn id="2" idx="2"/>
            <a:endCxn id="3" idx="0"/>
          </p:cNvCxnSpPr>
          <p:nvPr/>
        </p:nvCxnSpPr>
        <p:spPr>
          <a:xfrm>
            <a:off x="1554480" y="1813560"/>
            <a:ext cx="0" cy="71628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A38627A-3247-454C-8CEC-4F2548E129FA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1554480" y="3520440"/>
            <a:ext cx="0" cy="74422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38AB1E-AE25-4945-94E2-CAF5964BDD3F}"/>
              </a:ext>
            </a:extLst>
          </p:cNvPr>
          <p:cNvCxnSpPr/>
          <p:nvPr/>
        </p:nvCxnSpPr>
        <p:spPr>
          <a:xfrm>
            <a:off x="7025640" y="1813560"/>
            <a:ext cx="0" cy="71628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A748C43-4107-864A-A831-4B3D0EBE606B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399881" y="3025140"/>
            <a:ext cx="650399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6D6EDF0-A03A-D441-809E-27D1C7075624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7025640" y="3520440"/>
            <a:ext cx="30480" cy="883919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2B7D39-C420-2142-A5D4-AC2BB32AEA35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4394041" y="3398520"/>
            <a:ext cx="1656240" cy="866141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7744CEF-2B38-E742-B48F-D959D1C38489}"/>
              </a:ext>
            </a:extLst>
          </p:cNvPr>
          <p:cNvCxnSpPr>
            <a:cxnSpLocks/>
          </p:cNvCxnSpPr>
          <p:nvPr/>
        </p:nvCxnSpPr>
        <p:spPr>
          <a:xfrm>
            <a:off x="8031480" y="3483610"/>
            <a:ext cx="1305243" cy="920749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90E324F-3BDC-B34F-BAC5-C72E0D06B00D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560320" y="1318260"/>
            <a:ext cx="3489960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8A0A380-BC6F-044A-AA62-8C5A4110F9A5}"/>
              </a:ext>
            </a:extLst>
          </p:cNvPr>
          <p:cNvSpPr txBox="1"/>
          <p:nvPr/>
        </p:nvSpPr>
        <p:spPr>
          <a:xfrm>
            <a:off x="1625521" y="3560505"/>
            <a:ext cx="899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Options to filter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2E00D9-41F0-F94B-9705-B13CEF6E0DC6}"/>
              </a:ext>
            </a:extLst>
          </p:cNvPr>
          <p:cNvSpPr txBox="1"/>
          <p:nvPr/>
        </p:nvSpPr>
        <p:spPr>
          <a:xfrm>
            <a:off x="1554480" y="1932940"/>
            <a:ext cx="89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Curation</a:t>
            </a:r>
          </a:p>
        </p:txBody>
      </p:sp>
    </p:spTree>
    <p:extLst>
      <p:ext uri="{BB962C8B-B14F-4D97-AF65-F5344CB8AC3E}">
        <p14:creationId xmlns:p14="http://schemas.microsoft.com/office/powerpoint/2010/main" val="2782886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CFFC23B-12A4-1949-B6A8-33AD03FC4415}"/>
              </a:ext>
            </a:extLst>
          </p:cNvPr>
          <p:cNvSpPr txBox="1"/>
          <p:nvPr/>
        </p:nvSpPr>
        <p:spPr>
          <a:xfrm>
            <a:off x="64293" y="7237588"/>
            <a:ext cx="10671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/>
              <a:t>Fig2:</a:t>
            </a:r>
            <a:r>
              <a:rPr lang="en-GB" i="1" dirty="0"/>
              <a:t> Lineage designation of 650 whole genome (10,000nt) rabies virus sequences from the Cosmopolitan clade, obtained from RABV-GLUE. </a:t>
            </a:r>
            <a:r>
              <a:rPr lang="en-GB" b="1" i="1" dirty="0"/>
              <a:t>A) </a:t>
            </a:r>
            <a:r>
              <a:rPr lang="en-GB" i="1" dirty="0"/>
              <a:t>Maximum likelihood tree showing the lineage positions with terminal lineages collapsed. </a:t>
            </a:r>
            <a:r>
              <a:rPr lang="en-GB" b="1" i="1" dirty="0"/>
              <a:t>B) </a:t>
            </a:r>
            <a:r>
              <a:rPr lang="en-GB" i="1" dirty="0"/>
              <a:t>Hierarchal relationships of the lineages.</a:t>
            </a:r>
            <a:endParaRPr lang="en-US" b="1" dirty="0"/>
          </a:p>
        </p:txBody>
      </p:sp>
      <p:pic>
        <p:nvPicPr>
          <p:cNvPr id="4" name="Picture 3" descr="Chart, sunburst chart&#10;&#10;Description automatically generated">
            <a:extLst>
              <a:ext uri="{FF2B5EF4-FFF2-40B4-BE49-F238E27FC236}">
                <a16:creationId xmlns:a16="http://schemas.microsoft.com/office/drawing/2014/main" id="{9C0A98E6-E334-B64C-888F-22FC558AF27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77842" y="649931"/>
            <a:ext cx="5221921" cy="63993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3D0054-D53D-1A4D-9A23-DB81AF0E85AF}"/>
              </a:ext>
            </a:extLst>
          </p:cNvPr>
          <p:cNvSpPr txBox="1"/>
          <p:nvPr/>
        </p:nvSpPr>
        <p:spPr>
          <a:xfrm>
            <a:off x="5864687" y="1097921"/>
            <a:ext cx="676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b)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1093410-5393-B04E-B848-5DA409814C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16" t="2210"/>
          <a:stretch/>
        </p:blipFill>
        <p:spPr>
          <a:xfrm>
            <a:off x="142082" y="0"/>
            <a:ext cx="5908198" cy="72506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2BEE59-4C4B-6A41-A685-275EF776E17D}"/>
              </a:ext>
            </a:extLst>
          </p:cNvPr>
          <p:cNvSpPr txBox="1"/>
          <p:nvPr/>
        </p:nvSpPr>
        <p:spPr>
          <a:xfrm>
            <a:off x="292099" y="1390309"/>
            <a:ext cx="52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a)</a:t>
            </a:r>
          </a:p>
        </p:txBody>
      </p:sp>
    </p:spTree>
    <p:extLst>
      <p:ext uri="{BB962C8B-B14F-4D97-AF65-F5344CB8AC3E}">
        <p14:creationId xmlns:p14="http://schemas.microsoft.com/office/powerpoint/2010/main" val="1235492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CFFC23B-12A4-1949-B6A8-33AD03FC4415}"/>
              </a:ext>
            </a:extLst>
          </p:cNvPr>
          <p:cNvSpPr txBox="1"/>
          <p:nvPr/>
        </p:nvSpPr>
        <p:spPr>
          <a:xfrm>
            <a:off x="64293" y="7237588"/>
            <a:ext cx="10671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/>
              <a:t>Fig3:</a:t>
            </a:r>
            <a:r>
              <a:rPr lang="en-GB" i="1" dirty="0"/>
              <a:t> Lineage designation of 2126 N gene length (1300nt) rabies virus sequences from the Cosmopolitan clade, obtained from RABV-GLUE. </a:t>
            </a:r>
            <a:r>
              <a:rPr lang="en-GB" b="1" i="1" dirty="0"/>
              <a:t>A) </a:t>
            </a:r>
            <a:r>
              <a:rPr lang="en-GB" i="1" dirty="0"/>
              <a:t>Maximum likelihood tree showing the lineage positions with terminal lineages collapsed. </a:t>
            </a:r>
            <a:r>
              <a:rPr lang="en-GB" b="1" i="1" dirty="0"/>
              <a:t>B) </a:t>
            </a:r>
            <a:r>
              <a:rPr lang="en-GB" i="1" dirty="0"/>
              <a:t>Hierarchal relationships of the lineages.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2BEE59-4C4B-6A41-A685-275EF776E17D}"/>
              </a:ext>
            </a:extLst>
          </p:cNvPr>
          <p:cNvSpPr txBox="1"/>
          <p:nvPr/>
        </p:nvSpPr>
        <p:spPr>
          <a:xfrm>
            <a:off x="292099" y="1390309"/>
            <a:ext cx="52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a)</a:t>
            </a:r>
          </a:p>
        </p:txBody>
      </p:sp>
      <p:pic>
        <p:nvPicPr>
          <p:cNvPr id="3" name="Picture 2" descr="Chart, sunburst chart&#10;&#10;Description automatically generated">
            <a:extLst>
              <a:ext uri="{FF2B5EF4-FFF2-40B4-BE49-F238E27FC236}">
                <a16:creationId xmlns:a16="http://schemas.microsoft.com/office/drawing/2014/main" id="{5925D78C-06FA-3B4D-BA47-2C05668B75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456"/>
          <a:stretch/>
        </p:blipFill>
        <p:spPr>
          <a:xfrm>
            <a:off x="5074920" y="518160"/>
            <a:ext cx="5724843" cy="65618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3D0054-D53D-1A4D-9A23-DB81AF0E85AF}"/>
              </a:ext>
            </a:extLst>
          </p:cNvPr>
          <p:cNvSpPr txBox="1"/>
          <p:nvPr/>
        </p:nvSpPr>
        <p:spPr>
          <a:xfrm>
            <a:off x="5449872" y="1097921"/>
            <a:ext cx="676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b)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8969BA2-DAF4-CE48-B8C1-B3E3B4E883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952" t="2785" r="3760"/>
          <a:stretch/>
        </p:blipFill>
        <p:spPr>
          <a:xfrm>
            <a:off x="0" y="0"/>
            <a:ext cx="5724842" cy="723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483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unburst chart&#10;&#10;Description automatically generated">
            <a:extLst>
              <a:ext uri="{FF2B5EF4-FFF2-40B4-BE49-F238E27FC236}">
                <a16:creationId xmlns:a16="http://schemas.microsoft.com/office/drawing/2014/main" id="{A38FAE25-8582-DA49-B60F-8EB7BA85E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057" y="752696"/>
            <a:ext cx="5450706" cy="53280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070A73-0D82-3042-8E37-D6D795A407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9393"/>
          <a:stretch/>
        </p:blipFill>
        <p:spPr>
          <a:xfrm>
            <a:off x="130650" y="320041"/>
            <a:ext cx="6178293" cy="7010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AE4080-C34B-EC40-8782-A0801AE67645}"/>
              </a:ext>
            </a:extLst>
          </p:cNvPr>
          <p:cNvSpPr txBox="1"/>
          <p:nvPr/>
        </p:nvSpPr>
        <p:spPr>
          <a:xfrm>
            <a:off x="64293" y="7237588"/>
            <a:ext cx="10671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/>
              <a:t>Fig4:</a:t>
            </a:r>
            <a:r>
              <a:rPr lang="en-GB" i="1" dirty="0"/>
              <a:t> Lineage designation of 205 whole genome (10,000nt) rabies virus sequences from the Tanzania, obtained from RABV-GLUE. </a:t>
            </a:r>
            <a:r>
              <a:rPr lang="en-GB" b="1" i="1" dirty="0"/>
              <a:t>A) </a:t>
            </a:r>
            <a:r>
              <a:rPr lang="en-GB" i="1" dirty="0"/>
              <a:t>Maximum likelihood tree showing the lineage positions with terminal lineages collapsed. </a:t>
            </a:r>
            <a:r>
              <a:rPr lang="en-GB" b="1" i="1" dirty="0"/>
              <a:t>B) </a:t>
            </a:r>
            <a:r>
              <a:rPr lang="en-GB" i="1" dirty="0"/>
              <a:t>Hierarchal relationships of the lineages.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BFB622-56BD-4F41-A30F-D8AEC403B539}"/>
              </a:ext>
            </a:extLst>
          </p:cNvPr>
          <p:cNvSpPr txBox="1"/>
          <p:nvPr/>
        </p:nvSpPr>
        <p:spPr>
          <a:xfrm>
            <a:off x="5449872" y="1097921"/>
            <a:ext cx="676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b)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E3EE4F-1424-F040-88BF-4956F418214D}"/>
              </a:ext>
            </a:extLst>
          </p:cNvPr>
          <p:cNvSpPr txBox="1"/>
          <p:nvPr/>
        </p:nvSpPr>
        <p:spPr>
          <a:xfrm>
            <a:off x="245924" y="1097921"/>
            <a:ext cx="676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a)</a:t>
            </a:r>
          </a:p>
        </p:txBody>
      </p:sp>
    </p:spTree>
    <p:extLst>
      <p:ext uri="{BB962C8B-B14F-4D97-AF65-F5344CB8AC3E}">
        <p14:creationId xmlns:p14="http://schemas.microsoft.com/office/powerpoint/2010/main" val="3062229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 with medium confidence">
            <a:extLst>
              <a:ext uri="{FF2B5EF4-FFF2-40B4-BE49-F238E27FC236}">
                <a16:creationId xmlns:a16="http://schemas.microsoft.com/office/drawing/2014/main" id="{039E0B55-053B-1E4F-895B-0FBDEC4546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16" r="29033"/>
          <a:stretch/>
        </p:blipFill>
        <p:spPr>
          <a:xfrm>
            <a:off x="-1" y="0"/>
            <a:ext cx="8564452" cy="7563972"/>
          </a:xfrm>
          <a:prstGeom prst="rect">
            <a:avLst/>
          </a:prstGeom>
        </p:spPr>
      </p:pic>
      <p:pic>
        <p:nvPicPr>
          <p:cNvPr id="4" name="Picture 3" descr="Map&#10;&#10;Description automatically generated with medium confidence">
            <a:extLst>
              <a:ext uri="{FF2B5EF4-FFF2-40B4-BE49-F238E27FC236}">
                <a16:creationId xmlns:a16="http://schemas.microsoft.com/office/drawing/2014/main" id="{DB3CBBA6-3CF5-9645-87BA-E3271E3858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939" t="30629" r="-315" b="30160"/>
          <a:stretch/>
        </p:blipFill>
        <p:spPr>
          <a:xfrm>
            <a:off x="8654603" y="2254088"/>
            <a:ext cx="1300766" cy="37722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2D849C-FF81-E64D-B26C-F42AF925C184}"/>
              </a:ext>
            </a:extLst>
          </p:cNvPr>
          <p:cNvSpPr txBox="1"/>
          <p:nvPr/>
        </p:nvSpPr>
        <p:spPr>
          <a:xfrm>
            <a:off x="-1" y="7447222"/>
            <a:ext cx="107997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b="1" i="1" dirty="0"/>
              <a:t>Fig5: </a:t>
            </a:r>
            <a:r>
              <a:rPr lang="en-GB" sz="2200" i="1" dirty="0"/>
              <a:t>Number of publicly available rabies virus sequences available per country of at least N gene length - 1300nt (n = 2126), and whole genome sequences - &gt;10,000nt (n = 650).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3098816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skiers going down a slope&#10;&#10;Description automatically generated with low confidence">
            <a:extLst>
              <a:ext uri="{FF2B5EF4-FFF2-40B4-BE49-F238E27FC236}">
                <a16:creationId xmlns:a16="http://schemas.microsoft.com/office/drawing/2014/main" id="{9F369768-169C-C04A-9409-A84C291B03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07" t="4488" r="7693" b="58741"/>
          <a:stretch/>
        </p:blipFill>
        <p:spPr>
          <a:xfrm>
            <a:off x="7322569" y="729761"/>
            <a:ext cx="3503052" cy="29544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 descr="A group of skiers going down a slope&#10;&#10;Description automatically generated with low confidence">
            <a:extLst>
              <a:ext uri="{FF2B5EF4-FFF2-40B4-BE49-F238E27FC236}">
                <a16:creationId xmlns:a16="http://schemas.microsoft.com/office/drawing/2014/main" id="{9830DA69-8A59-A545-964C-3C21709446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830" t="20384" r="33028" b="66794"/>
          <a:stretch/>
        </p:blipFill>
        <p:spPr>
          <a:xfrm>
            <a:off x="1275507" y="987882"/>
            <a:ext cx="966998" cy="1973542"/>
          </a:xfrm>
          <a:prstGeom prst="rect">
            <a:avLst/>
          </a:prstGeom>
        </p:spPr>
      </p:pic>
      <p:pic>
        <p:nvPicPr>
          <p:cNvPr id="7" name="Picture 6" descr="A group of skiers going down a slope&#10;&#10;Description automatically generated with low confidence">
            <a:extLst>
              <a:ext uri="{FF2B5EF4-FFF2-40B4-BE49-F238E27FC236}">
                <a16:creationId xmlns:a16="http://schemas.microsoft.com/office/drawing/2014/main" id="{23E28CFE-C0A3-0F47-B816-94DC79FCB6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282" t="4499" r="40919" b="58731"/>
          <a:stretch/>
        </p:blipFill>
        <p:spPr>
          <a:xfrm>
            <a:off x="3793658" y="729762"/>
            <a:ext cx="3503052" cy="295447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C1B7AA-3FB9-6643-92E8-0CF1D2349B08}"/>
              </a:ext>
            </a:extLst>
          </p:cNvPr>
          <p:cNvSpPr txBox="1"/>
          <p:nvPr/>
        </p:nvSpPr>
        <p:spPr>
          <a:xfrm>
            <a:off x="3874526" y="2022336"/>
            <a:ext cx="1790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1987– 2010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CBC1D9-E9A3-C847-AF20-9668D1A9C0B0}"/>
              </a:ext>
            </a:extLst>
          </p:cNvPr>
          <p:cNvSpPr txBox="1"/>
          <p:nvPr/>
        </p:nvSpPr>
        <p:spPr>
          <a:xfrm>
            <a:off x="7581655" y="2022336"/>
            <a:ext cx="1790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2011</a:t>
            </a:r>
          </a:p>
        </p:txBody>
      </p:sp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ECB9A063-30B5-1B48-8062-D40AC4E9CD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564" t="4903" r="3885" b="6459"/>
          <a:stretch/>
        </p:blipFill>
        <p:spPr>
          <a:xfrm>
            <a:off x="7322568" y="4140195"/>
            <a:ext cx="3457975" cy="315232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7D34238A-52B4-5A42-9977-F4147C8412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1194" t="4728" r="71554" b="6635"/>
          <a:stretch/>
        </p:blipFill>
        <p:spPr>
          <a:xfrm>
            <a:off x="0" y="4140197"/>
            <a:ext cx="3767800" cy="315232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0EFEA6E6-5B6F-3A4C-B291-011F937F6C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30" t="4727" r="37819" b="6636"/>
          <a:stretch/>
        </p:blipFill>
        <p:spPr>
          <a:xfrm>
            <a:off x="3793658" y="4140195"/>
            <a:ext cx="3503052" cy="315232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EC7460-18F5-0749-8462-C430161F6FED}"/>
              </a:ext>
            </a:extLst>
          </p:cNvPr>
          <p:cNvSpPr txBox="1"/>
          <p:nvPr/>
        </p:nvSpPr>
        <p:spPr>
          <a:xfrm>
            <a:off x="307886" y="5716355"/>
            <a:ext cx="1298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1999</a:t>
            </a:r>
          </a:p>
          <a:p>
            <a:endParaRPr lang="en-US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753D8F-B1B9-2E46-B93D-3F2EC1768304}"/>
              </a:ext>
            </a:extLst>
          </p:cNvPr>
          <p:cNvSpPr txBox="1"/>
          <p:nvPr/>
        </p:nvSpPr>
        <p:spPr>
          <a:xfrm>
            <a:off x="5279936" y="268096"/>
            <a:ext cx="1047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Whole genome lineage D1.1.2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F29961-4F05-FB44-BBD9-5F5AEF8B5520}"/>
              </a:ext>
            </a:extLst>
          </p:cNvPr>
          <p:cNvSpPr txBox="1"/>
          <p:nvPr/>
        </p:nvSpPr>
        <p:spPr>
          <a:xfrm>
            <a:off x="3767800" y="3681386"/>
            <a:ext cx="376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 gene lineage AM3a_A1.3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99C73E-97EB-2B4E-BC86-50CEE197DCEE}"/>
              </a:ext>
            </a:extLst>
          </p:cNvPr>
          <p:cNvSpPr txBox="1"/>
          <p:nvPr/>
        </p:nvSpPr>
        <p:spPr>
          <a:xfrm>
            <a:off x="-1" y="7292516"/>
            <a:ext cx="107997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b="1" i="1" dirty="0"/>
              <a:t>Fig6: </a:t>
            </a:r>
            <a:r>
              <a:rPr lang="en-GB" sz="2200" i="1" dirty="0"/>
              <a:t>Global distribution of a lineage over time. With whole genome lineage designation, this lineage is called D1.1.2 (above). With N gene designation this lineage is called AM3a_A1.3 (below)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14397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363C81C5-28E2-C140-80E8-6C2EE9F0B5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8" r="69520" b="9265"/>
          <a:stretch/>
        </p:blipFill>
        <p:spPr>
          <a:xfrm>
            <a:off x="2555497" y="1807658"/>
            <a:ext cx="2684009" cy="320521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6792FD7-06A7-D548-B24D-0B81C7DEAC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60" t="1956" r="36075" b="9266"/>
          <a:stretch/>
        </p:blipFill>
        <p:spPr>
          <a:xfrm>
            <a:off x="5239506" y="1807658"/>
            <a:ext cx="2684009" cy="320521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13360AD-D971-0342-9CD4-F486DF564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404" r="2631" b="9265"/>
          <a:stretch/>
        </p:blipFill>
        <p:spPr>
          <a:xfrm>
            <a:off x="7923515" y="1807658"/>
            <a:ext cx="2684009" cy="320521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8FA1264-64BF-CD43-B13C-0CFA8FFD6C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75" t="44167" r="66385" b="41439"/>
          <a:stretch/>
        </p:blipFill>
        <p:spPr>
          <a:xfrm>
            <a:off x="424542" y="1708068"/>
            <a:ext cx="1763487" cy="33048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F7C8E2-2B24-CD40-BE7A-2E400A118203}"/>
              </a:ext>
            </a:extLst>
          </p:cNvPr>
          <p:cNvSpPr txBox="1"/>
          <p:nvPr/>
        </p:nvSpPr>
        <p:spPr>
          <a:xfrm>
            <a:off x="3432136" y="1246403"/>
            <a:ext cx="930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1981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4ECB0F-B9C8-AA4A-957A-0953121449E4}"/>
              </a:ext>
            </a:extLst>
          </p:cNvPr>
          <p:cNvSpPr txBox="1"/>
          <p:nvPr/>
        </p:nvSpPr>
        <p:spPr>
          <a:xfrm>
            <a:off x="6116145" y="1246403"/>
            <a:ext cx="930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1992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E58B69-976B-234E-8F91-8C8F7888783F}"/>
              </a:ext>
            </a:extLst>
          </p:cNvPr>
          <p:cNvSpPr txBox="1"/>
          <p:nvPr/>
        </p:nvSpPr>
        <p:spPr>
          <a:xfrm>
            <a:off x="8383776" y="1246403"/>
            <a:ext cx="1763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2010 - 2017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BBAB93-1F0C-654B-BBBE-4FBD821342E3}"/>
              </a:ext>
            </a:extLst>
          </p:cNvPr>
          <p:cNvSpPr txBox="1"/>
          <p:nvPr/>
        </p:nvSpPr>
        <p:spPr>
          <a:xfrm>
            <a:off x="-1" y="5112461"/>
            <a:ext cx="107997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b="1" i="1" dirty="0"/>
              <a:t>Fig7: </a:t>
            </a:r>
            <a:r>
              <a:rPr lang="en-GB" sz="2200" i="1" dirty="0"/>
              <a:t>Global distribution of whole genome designated lineage AF1b_A1.2 over time (n=7). 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3992880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C53BB4E3-AE4C-B540-808D-F887F29D0C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24" t="21267" r="18059" b="19494"/>
          <a:stretch/>
        </p:blipFill>
        <p:spPr>
          <a:xfrm>
            <a:off x="155530" y="2356818"/>
            <a:ext cx="2661057" cy="35667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5" name="Picture 1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E035E87-D94E-504A-98B9-A902376A9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67" t="21006" r="17771" b="19493"/>
          <a:stretch/>
        </p:blipFill>
        <p:spPr>
          <a:xfrm>
            <a:off x="5477646" y="2356818"/>
            <a:ext cx="2661059" cy="35667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9" name="Picture 18" descr="Graphical user interface&#10;&#10;Description automatically generated">
            <a:extLst>
              <a:ext uri="{FF2B5EF4-FFF2-40B4-BE49-F238E27FC236}">
                <a16:creationId xmlns:a16="http://schemas.microsoft.com/office/drawing/2014/main" id="{51A76CB3-FEE0-1B41-AA2C-5BAD01C125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868" t="21267" r="18058" b="21560"/>
          <a:stretch/>
        </p:blipFill>
        <p:spPr>
          <a:xfrm>
            <a:off x="2816587" y="2356818"/>
            <a:ext cx="2661059" cy="35667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3" name="Picture 2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49DAEEB-7E47-A244-9B40-3D4E5D20D2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043" t="31370" r="28677" b="21790"/>
          <a:stretch/>
        </p:blipFill>
        <p:spPr>
          <a:xfrm>
            <a:off x="8138705" y="2356818"/>
            <a:ext cx="2661057" cy="35667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3A00E4C-DB6B-7942-B3C2-1685B8B26CAB}"/>
              </a:ext>
            </a:extLst>
          </p:cNvPr>
          <p:cNvSpPr txBox="1"/>
          <p:nvPr/>
        </p:nvSpPr>
        <p:spPr>
          <a:xfrm>
            <a:off x="-1" y="7377194"/>
            <a:ext cx="107997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b="1" i="1" dirty="0"/>
              <a:t>Fig8: </a:t>
            </a:r>
            <a:r>
              <a:rPr lang="en-GB" sz="2200" i="1" dirty="0"/>
              <a:t>Summary of lineage designation steps</a:t>
            </a:r>
            <a:endParaRPr lang="en-US" sz="2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767A75-42B5-7743-9869-3D7E1538FE2B}"/>
              </a:ext>
            </a:extLst>
          </p:cNvPr>
          <p:cNvSpPr/>
          <p:nvPr/>
        </p:nvSpPr>
        <p:spPr>
          <a:xfrm>
            <a:off x="2816586" y="5501551"/>
            <a:ext cx="2661059" cy="3235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Step 2: </a:t>
            </a:r>
            <a:r>
              <a:rPr lang="en-US" sz="1400" dirty="0">
                <a:solidFill>
                  <a:sysClr val="windowText" lastClr="000000"/>
                </a:solidFill>
              </a:rPr>
              <a:t>Identify sequences with at least 95% coverage</a:t>
            </a:r>
            <a:endParaRPr lang="en-US" sz="1400" b="1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222B67-B01D-D144-9504-0DE177DF0C85}"/>
              </a:ext>
            </a:extLst>
          </p:cNvPr>
          <p:cNvSpPr/>
          <p:nvPr/>
        </p:nvSpPr>
        <p:spPr>
          <a:xfrm>
            <a:off x="155527" y="5501551"/>
            <a:ext cx="2505532" cy="3235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Step 1: </a:t>
            </a:r>
            <a:r>
              <a:rPr lang="en-US" sz="1400" dirty="0">
                <a:solidFill>
                  <a:sysClr val="windowText" lastClr="000000"/>
                </a:solidFill>
              </a:rPr>
              <a:t>Identify nodes with appropriate bootstrap support</a:t>
            </a:r>
            <a:endParaRPr lang="en-US" sz="1400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451C1F-1869-A343-A0FA-E345B7AF0A10}"/>
              </a:ext>
            </a:extLst>
          </p:cNvPr>
          <p:cNvSpPr/>
          <p:nvPr/>
        </p:nvSpPr>
        <p:spPr>
          <a:xfrm>
            <a:off x="5528444" y="5394221"/>
            <a:ext cx="2389199" cy="430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Step 3: </a:t>
            </a:r>
            <a:r>
              <a:rPr lang="en-US" sz="1400" dirty="0">
                <a:solidFill>
                  <a:sysClr val="windowText" lastClr="000000"/>
                </a:solidFill>
              </a:rPr>
              <a:t>Only carry forward nodes with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GB" sz="1400" dirty="0">
                <a:solidFill>
                  <a:schemeClr val="tx1"/>
                </a:solidFill>
              </a:rPr>
              <a:t>≥ 10 sequences of ≥ 95% coverage descended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308117-B662-3745-958B-562D0D92750A}"/>
              </a:ext>
            </a:extLst>
          </p:cNvPr>
          <p:cNvSpPr/>
          <p:nvPr/>
        </p:nvSpPr>
        <p:spPr>
          <a:xfrm>
            <a:off x="8138702" y="5086350"/>
            <a:ext cx="2505531" cy="837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Step 4: </a:t>
            </a:r>
            <a:r>
              <a:rPr lang="en-US" sz="1400" dirty="0">
                <a:solidFill>
                  <a:sysClr val="windowText" lastClr="000000"/>
                </a:solidFill>
              </a:rPr>
              <a:t>Only lineages with at least one shared nucleotide difference from the ancestral sequence are designated</a:t>
            </a:r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424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7BBE267-2F9D-604F-8351-E8C0468D8A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48" t="19451" r="4043" b="25130"/>
          <a:stretch/>
        </p:blipFill>
        <p:spPr>
          <a:xfrm>
            <a:off x="0" y="399473"/>
            <a:ext cx="7841673" cy="3740727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C245C4B-B63D-F94E-884E-EA59F5C0FB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40" t="23376" r="36322" b="27798"/>
          <a:stretch/>
        </p:blipFill>
        <p:spPr>
          <a:xfrm rot="16954047">
            <a:off x="2120610" y="4117462"/>
            <a:ext cx="3600450" cy="329565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8734E70-0EA3-8041-ABBE-BE05FB47C1AE}"/>
              </a:ext>
            </a:extLst>
          </p:cNvPr>
          <p:cNvSpPr/>
          <p:nvPr/>
        </p:nvSpPr>
        <p:spPr>
          <a:xfrm rot="2182147">
            <a:off x="5252081" y="1354641"/>
            <a:ext cx="887956" cy="1314450"/>
          </a:xfrm>
          <a:prstGeom prst="rect">
            <a:avLst/>
          </a:prstGeom>
          <a:solidFill>
            <a:srgbClr val="92D050">
              <a:alpha val="4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B733DB3-9538-C642-8AF9-5A62946C0356}"/>
              </a:ext>
            </a:extLst>
          </p:cNvPr>
          <p:cNvCxnSpPr>
            <a:cxnSpLocks/>
          </p:cNvCxnSpPr>
          <p:nvPr/>
        </p:nvCxnSpPr>
        <p:spPr>
          <a:xfrm flipH="1">
            <a:off x="4508939" y="646386"/>
            <a:ext cx="38467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33CDA78-C2D4-C542-87D8-C1ABEF489728}"/>
              </a:ext>
            </a:extLst>
          </p:cNvPr>
          <p:cNvCxnSpPr>
            <a:cxnSpLocks/>
          </p:cNvCxnSpPr>
          <p:nvPr/>
        </p:nvCxnSpPr>
        <p:spPr>
          <a:xfrm flipH="1">
            <a:off x="5920889" y="1807779"/>
            <a:ext cx="243483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F56ABBB-A45D-AD4B-9534-F100EBA9CA4C}"/>
              </a:ext>
            </a:extLst>
          </p:cNvPr>
          <p:cNvCxnSpPr>
            <a:cxnSpLocks/>
          </p:cNvCxnSpPr>
          <p:nvPr/>
        </p:nvCxnSpPr>
        <p:spPr>
          <a:xfrm flipH="1">
            <a:off x="5187813" y="6931573"/>
            <a:ext cx="362511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95A4A0-AB0B-1A48-9563-C2D590B2D11C}"/>
              </a:ext>
            </a:extLst>
          </p:cNvPr>
          <p:cNvCxnSpPr>
            <a:cxnSpLocks/>
          </p:cNvCxnSpPr>
          <p:nvPr/>
        </p:nvCxnSpPr>
        <p:spPr>
          <a:xfrm flipH="1">
            <a:off x="5187814" y="6237889"/>
            <a:ext cx="362511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16C3F9A-E0C5-DD45-B29D-EFFEEAFF9173}"/>
              </a:ext>
            </a:extLst>
          </p:cNvPr>
          <p:cNvSpPr txBox="1"/>
          <p:nvPr/>
        </p:nvSpPr>
        <p:spPr>
          <a:xfrm>
            <a:off x="8355724" y="461720"/>
            <a:ext cx="882869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Clade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58CB57-3A80-E84B-BB07-C8F298786FB8}"/>
              </a:ext>
            </a:extLst>
          </p:cNvPr>
          <p:cNvSpPr txBox="1"/>
          <p:nvPr/>
        </p:nvSpPr>
        <p:spPr>
          <a:xfrm>
            <a:off x="8371489" y="1576946"/>
            <a:ext cx="138736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Subclade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7F25569-D467-1A4F-B3E0-810A2A51AD24}"/>
              </a:ext>
            </a:extLst>
          </p:cNvPr>
          <p:cNvSpPr txBox="1"/>
          <p:nvPr/>
        </p:nvSpPr>
        <p:spPr>
          <a:xfrm>
            <a:off x="8812924" y="6700740"/>
            <a:ext cx="1986839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Major lineage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550EC1-7BB6-9846-A81A-47DE48C195C2}"/>
              </a:ext>
            </a:extLst>
          </p:cNvPr>
          <p:cNvSpPr txBox="1"/>
          <p:nvPr/>
        </p:nvSpPr>
        <p:spPr>
          <a:xfrm>
            <a:off x="8844454" y="6007056"/>
            <a:ext cx="1955309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Minor lineage</a:t>
            </a:r>
          </a:p>
        </p:txBody>
      </p:sp>
    </p:spTree>
    <p:extLst>
      <p:ext uri="{BB962C8B-B14F-4D97-AF65-F5344CB8AC3E}">
        <p14:creationId xmlns:p14="http://schemas.microsoft.com/office/powerpoint/2010/main" val="2794478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315</TotalTime>
  <Words>388</Words>
  <Application>Microsoft Macintosh PowerPoint</Application>
  <PresentationFormat>Custom</PresentationFormat>
  <Paragraphs>44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Kathryn Campbell (PGR)</dc:creator>
  <cp:lastModifiedBy>Kathryn Campbell (PGR)</cp:lastModifiedBy>
  <cp:revision>27</cp:revision>
  <dcterms:created xsi:type="dcterms:W3CDTF">2021-04-16T21:57:06Z</dcterms:created>
  <dcterms:modified xsi:type="dcterms:W3CDTF">2021-05-07T11:58:55Z</dcterms:modified>
</cp:coreProperties>
</file>